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28" r:id="rId3"/>
    <p:sldId id="329" r:id="rId4"/>
    <p:sldId id="330" r:id="rId5"/>
    <p:sldId id="288" r:id="rId6"/>
    <p:sldId id="293" r:id="rId7"/>
    <p:sldId id="270" r:id="rId8"/>
    <p:sldId id="294" r:id="rId9"/>
    <p:sldId id="295" r:id="rId10"/>
    <p:sldId id="289" r:id="rId11"/>
    <p:sldId id="296" r:id="rId12"/>
    <p:sldId id="292" r:id="rId13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9E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91" autoAdjust="0"/>
    <p:restoredTop sz="94660"/>
  </p:normalViewPr>
  <p:slideViewPr>
    <p:cSldViewPr snapToGrid="0">
      <p:cViewPr varScale="1">
        <p:scale>
          <a:sx n="58" d="100"/>
          <a:sy n="58" d="100"/>
        </p:scale>
        <p:origin x="9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60AAD-7CEB-4AC1-8773-EB1A35B85F1F}" type="datetimeFigureOut">
              <a:rPr lang="lt-LT" smtClean="0"/>
              <a:t>2023-07-04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A88D2-6D0D-47F1-B188-73FCADD09C26}" type="slidenum">
              <a:rPr lang="lt-LT" smtClean="0"/>
              <a:t>‹№›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29465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sz="1200" dirty="0">
                <a:latin typeface="Calibri" charset="0"/>
              </a:rPr>
              <a:t>Čia mokysitės tik tai, ko reikia specialybei įgyti; (STUDIJOS</a:t>
            </a:r>
            <a:r>
              <a:rPr lang="lt-LT" sz="1200" baseline="0" dirty="0">
                <a:latin typeface="Calibri" charset="0"/>
              </a:rPr>
              <a:t> KURIAS GALI PRITAIKYTI)</a:t>
            </a:r>
            <a:endParaRPr lang="lt-LT" sz="1200" dirty="0">
              <a:latin typeface="Calibri" charset="0"/>
            </a:endParaRPr>
          </a:p>
          <a:p>
            <a:r>
              <a:rPr lang="lt-LT" sz="1200" dirty="0">
                <a:latin typeface="Calibri" charset="0"/>
              </a:rPr>
              <a:t>Specialybinius dalykus studijuosite nuo pirmo kurso;</a:t>
            </a:r>
          </a:p>
          <a:p>
            <a:r>
              <a:rPr lang="lt-LT" sz="1200" dirty="0">
                <a:latin typeface="Calibri" charset="0"/>
              </a:rPr>
              <a:t>Mokysitės nedidelėse grupėse, todėl kiekvienas lengvai galėsite bendrauti su dėstytoju;</a:t>
            </a:r>
          </a:p>
          <a:p>
            <a:r>
              <a:rPr lang="lt-LT" sz="1200" dirty="0">
                <a:latin typeface="Calibri" charset="0"/>
              </a:rPr>
              <a:t>Konkrečiose darbo vietose praktiškai išmėginsite žinias, gautas auditorijose;</a:t>
            </a:r>
          </a:p>
          <a:p>
            <a:r>
              <a:rPr lang="lt-LT" sz="1200" dirty="0">
                <a:latin typeface="Calibri" charset="0"/>
              </a:rPr>
              <a:t>Pabaigę studijas būsite pasiruošę konkrečiam darbui;</a:t>
            </a:r>
          </a:p>
          <a:p>
            <a:endParaRPr lang="lt-LT" sz="1200" dirty="0">
              <a:latin typeface="Calibri" charset="0"/>
            </a:endParaRPr>
          </a:p>
          <a:p>
            <a:endParaRPr lang="lt-LT" sz="1200" dirty="0">
              <a:latin typeface="Calibri" charset="0"/>
            </a:endParaRPr>
          </a:p>
          <a:p>
            <a:r>
              <a:rPr lang="lt-LT" sz="1200" dirty="0">
                <a:latin typeface="Calibri" charset="0"/>
              </a:rPr>
              <a:t>Galėsite dalyvauti tarptautinėse mainų programose ir „pabūti studentu“ užsienyje;</a:t>
            </a:r>
          </a:p>
          <a:p>
            <a:endParaRPr lang="lt-LT" sz="1100" dirty="0">
              <a:latin typeface="Calibri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5FE8D-AAF5-6A42-AF5E-66B974B9B2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64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E871B24-F7D2-4831-87CA-4C0AD0DED9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5531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CC13AC1-76F1-4655-867B-7515A3CB50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393371"/>
            <a:ext cx="4020457" cy="5464629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1B11932-08E2-47C0-9BB1-CA23EC5F77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81148" y="2686957"/>
            <a:ext cx="1591073" cy="1484086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B17DA35-C214-46B5-80E0-D306391D4D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61491" y="2686957"/>
            <a:ext cx="1591073" cy="1484086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44949D7-6455-4C5B-94D2-581283FB8C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41835" y="2686957"/>
            <a:ext cx="1591073" cy="1484086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1B488B3-B624-4E4A-AB33-E039994B96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81148" y="4762500"/>
            <a:ext cx="1591073" cy="1484086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E21888E-5514-46D1-BD04-B285053CC58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61491" y="4762500"/>
            <a:ext cx="1591073" cy="1484086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4174FBF-C6A1-4001-B1A3-16866C84A97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41835" y="4762500"/>
            <a:ext cx="1591073" cy="1484086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180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F151AF-C086-4B3B-9401-3F3F772D6B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72338" y="0"/>
            <a:ext cx="4919662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7904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F151AF-C086-4B3B-9401-3F3F772D6B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293938" y="0"/>
            <a:ext cx="4919662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6389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F151AF-C086-4B3B-9401-3F3F772D6B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78972" y="0"/>
            <a:ext cx="2598057" cy="4760686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694896E-2F94-4F7E-ADB5-5D685C319DB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7315" y="2097314"/>
            <a:ext cx="2598057" cy="4760686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366B28B-1C0C-42EE-A10D-E02E47E80BF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55658" y="0"/>
            <a:ext cx="2598057" cy="4760686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583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F151AF-C086-4B3B-9401-3F3F772D6B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2515" y="0"/>
            <a:ext cx="4441371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4543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9C68874-EEFE-4FBB-8AF3-4EDD11F794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42363" y="811592"/>
            <a:ext cx="2686930" cy="220738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D600010-506B-41A7-9CBD-BEC7E619CA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42363" y="3839029"/>
            <a:ext cx="2686930" cy="220738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0DF3429-BD90-4B8C-8A0C-92ADDB0DB1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86400" y="811592"/>
            <a:ext cx="2686930" cy="220738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A7B0443-A585-49AB-A093-1FD5AF33BAA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86400" y="3839029"/>
            <a:ext cx="2686930" cy="220738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4986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FDE813-15BB-445E-B319-0D5EECA862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01319" y="983456"/>
            <a:ext cx="3789362" cy="4891088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1310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EDF194-54C8-4986-A310-0176D97BF7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0799" y="540657"/>
            <a:ext cx="3511550" cy="5776686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477F0F8-D341-433C-BE8A-48F23015550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22913" y="540657"/>
            <a:ext cx="2946173" cy="2695575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1AC059E-6ECA-4CFB-8854-EBC1B787997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22913" y="3621768"/>
            <a:ext cx="2946173" cy="2695575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3893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477F0F8-D341-433C-BE8A-48F23015550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57885" y="540657"/>
            <a:ext cx="2946173" cy="2695575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1AC059E-6ECA-4CFB-8854-EBC1B787997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57884" y="3621768"/>
            <a:ext cx="2946173" cy="2695575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1847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87B1EC5-5DDA-4CC7-9F72-FF63DF85148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17257" y="0"/>
            <a:ext cx="2598057" cy="4760686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FE1AA6C-50AF-4227-AFA2-9AA3C6815B3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705600" y="2097314"/>
            <a:ext cx="2598057" cy="4760686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76765A9-0096-4672-BFCF-F70DE8258D1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593943" y="0"/>
            <a:ext cx="2598057" cy="4760686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317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1C7441-C030-49BC-AC3D-120DEAB83D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9579" y="810418"/>
            <a:ext cx="3370262" cy="5237163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3494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87B1EC5-5DDA-4CC7-9F72-FF63DF85148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47888" y="0"/>
            <a:ext cx="3773714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76765A9-0096-4672-BFCF-F70DE8258D1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244114" y="464458"/>
            <a:ext cx="3454400" cy="3294743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251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87B1EC5-5DDA-4CC7-9F72-FF63DF85148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" y="0"/>
            <a:ext cx="12438742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2846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o skaidrė">
  <p:cSld name="Pavadinimo skaidrė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767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B8CE-0D01-4242-8CBA-126B7247040F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4EAF-4D96-974A-95D4-418D16E86C3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30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B8CE-0D01-4242-8CBA-126B7247040F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64EAF-4D96-974A-95D4-418D16E86C34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0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F1A066C-3E41-40BD-BBEB-B79AA81F73A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01465" y="533610"/>
            <a:ext cx="3329916" cy="579078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385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6FC0BF-3836-4732-9169-34B5B8377D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55546" y="0"/>
            <a:ext cx="5177350" cy="6858000"/>
          </a:xfrm>
          <a:prstGeom prst="parallelogram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4774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0946BE-0436-434B-A46B-E0AE06232F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14424"/>
            <a:ext cx="3713871" cy="5743575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7640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DF1976-A2EA-45D2-BB87-076F9BC035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4345" y="0"/>
            <a:ext cx="3807655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FC20A73-F47F-4875-B60E-A09629AF08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7287" y="3868616"/>
            <a:ext cx="3022692" cy="2722098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337D16B-1B0D-41FF-8170-DEAD916CEC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67287" y="239151"/>
            <a:ext cx="3022692" cy="2722098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846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456A43-6FAB-4BF7-8085-C56C1E3409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80148" y="1163637"/>
            <a:ext cx="9231704" cy="4530725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712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456A43-6FAB-4BF7-8085-C56C1E3409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33844" y="1167618"/>
            <a:ext cx="3889021" cy="4526744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0186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456A43-6FAB-4BF7-8085-C56C1E3409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04848" y="2030792"/>
            <a:ext cx="2686930" cy="2796416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107AFA0-0B14-4E49-8E44-460DF19959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52535" y="2030792"/>
            <a:ext cx="2686930" cy="2796416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CC13AC1-76F1-4655-867B-7515A3CB50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0222" y="2030792"/>
            <a:ext cx="2686930" cy="2796416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452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C97C86-F62A-4E25-B1BB-939F5BB80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890B8-A794-4A8D-A0A9-54A8BCFA2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90EDB-E6AB-4BD3-849E-A40BCA63D8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9C944-7CC4-4D60-A824-8C9C4190CE63}" type="datetimeFigureOut">
              <a:rPr lang="id-ID" smtClean="0"/>
              <a:t>04/07/2023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C666B-58D1-4B42-A9D6-A0454F2FDB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B5841-09CB-4DCC-B766-0D8C8634F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3BEE8-6055-48B3-877F-C3379CA45922}" type="slidenum">
              <a:rPr lang="id-ID" smtClean="0"/>
              <a:t>‹№›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735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1" r:id="rId5"/>
    <p:sldLayoutId id="2147483652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7" r:id="rId18"/>
    <p:sldLayoutId id="2147483666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>
            <a:spLocks noGrp="1"/>
          </p:cNvSpPr>
          <p:nvPr>
            <p:ph type="ctrTitle" idx="4294967295"/>
          </p:nvPr>
        </p:nvSpPr>
        <p:spPr>
          <a:xfrm>
            <a:off x="792480" y="862520"/>
            <a:ext cx="10390852" cy="90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6363"/>
              </a:buClr>
              <a:buSzPts val="3600"/>
              <a:buFont typeface="Helvetica Neue"/>
              <a:buNone/>
            </a:pPr>
            <a:r>
              <a:rPr lang="en-US" sz="3600" b="1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Kaunas University of Applied Sciences</a:t>
            </a:r>
            <a:r>
              <a:rPr lang="lt-LT" sz="3600" b="1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 (KUAS)</a:t>
            </a:r>
            <a:endParaRPr sz="3600" b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" name="Google Shape;52;p1"/>
          <p:cNvSpPr txBox="1"/>
          <p:nvPr/>
        </p:nvSpPr>
        <p:spPr>
          <a:xfrm>
            <a:off x="792480" y="1520588"/>
            <a:ext cx="9680448" cy="765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lnSpc>
                <a:spcPct val="90000"/>
              </a:lnSpc>
              <a:buClr>
                <a:srgbClr val="3B9E97"/>
              </a:buClr>
              <a:buSzPts val="2400"/>
            </a:pPr>
            <a:r>
              <a:rPr lang="en-US" sz="2400" b="1" i="1" dirty="0">
                <a:solidFill>
                  <a:srgbClr val="34A096"/>
                </a:solidFill>
              </a:rPr>
              <a:t>Innovation-based higher education studies focused on practical activities</a:t>
            </a:r>
            <a:endParaRPr sz="2400" b="1" i="1" u="none" strike="noStrike" cap="none" dirty="0">
              <a:solidFill>
                <a:srgbClr val="34A096"/>
              </a:solidFill>
              <a:sym typeface="Arial"/>
            </a:endParaRPr>
          </a:p>
        </p:txBody>
      </p:sp>
      <p:sp>
        <p:nvSpPr>
          <p:cNvPr id="4" name="Google Shape;52;p1">
            <a:extLst>
              <a:ext uri="{FF2B5EF4-FFF2-40B4-BE49-F238E27FC236}">
                <a16:creationId xmlns:a16="http://schemas.microsoft.com/office/drawing/2014/main" id="{343F1CB7-C636-48F3-BD74-597D1E63EAB4}"/>
              </a:ext>
            </a:extLst>
          </p:cNvPr>
          <p:cNvSpPr txBox="1"/>
          <p:nvPr/>
        </p:nvSpPr>
        <p:spPr>
          <a:xfrm>
            <a:off x="792480" y="2983882"/>
            <a:ext cx="3249168" cy="1220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lnSpc>
                <a:spcPct val="110000"/>
              </a:lnSpc>
              <a:buClr>
                <a:srgbClr val="3B9E97"/>
              </a:buClr>
              <a:buSzPts val="2400"/>
            </a:pPr>
            <a:r>
              <a:rPr lang="lt-LT" sz="2000" b="1" i="1" dirty="0">
                <a:solidFill>
                  <a:schemeClr val="bg1">
                    <a:lumMod val="50000"/>
                  </a:schemeClr>
                </a:solidFill>
              </a:rPr>
              <a:t>Dr. Giedrius Gecevičius</a:t>
            </a:r>
          </a:p>
          <a:p>
            <a:pPr lvl="0">
              <a:lnSpc>
                <a:spcPct val="110000"/>
              </a:lnSpc>
              <a:buClr>
                <a:srgbClr val="3B9E97"/>
              </a:buClr>
              <a:buSzPts val="2400"/>
            </a:pPr>
            <a:r>
              <a:rPr lang="en-US" sz="2000" b="1" i="1" u="none" strike="noStrike" cap="none" dirty="0">
                <a:solidFill>
                  <a:schemeClr val="bg1">
                    <a:lumMod val="50000"/>
                  </a:schemeClr>
                </a:solidFill>
                <a:sym typeface="Arial"/>
              </a:rPr>
              <a:t>Dean</a:t>
            </a:r>
          </a:p>
          <a:p>
            <a:pPr lvl="0">
              <a:lnSpc>
                <a:spcPct val="110000"/>
              </a:lnSpc>
              <a:buClr>
                <a:srgbClr val="3B9E97"/>
              </a:buClr>
              <a:buSzPts val="2400"/>
            </a:pPr>
            <a:r>
              <a:rPr lang="en-US" sz="2000" b="1" i="1" dirty="0">
                <a:solidFill>
                  <a:schemeClr val="bg1">
                    <a:lumMod val="50000"/>
                  </a:schemeClr>
                </a:solidFill>
                <a:sym typeface="Arial"/>
              </a:rPr>
              <a:t>Faculty of Technologies</a:t>
            </a:r>
            <a:endParaRPr sz="2000" b="1" i="1" u="none" strike="noStrike" cap="none" dirty="0">
              <a:solidFill>
                <a:schemeClr val="bg1">
                  <a:lumMod val="50000"/>
                </a:schemeClr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o vietos rezervavimo ženklas 8">
            <a:extLst>
              <a:ext uri="{FF2B5EF4-FFF2-40B4-BE49-F238E27FC236}">
                <a16:creationId xmlns:a16="http://schemas.microsoft.com/office/drawing/2014/main" id="{DF49C805-3A06-4510-83EC-7C1EA2CC6D0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8519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veikslėlio vietos rezervavimo ženklas 11">
            <a:extLst>
              <a:ext uri="{FF2B5EF4-FFF2-40B4-BE49-F238E27FC236}">
                <a16:creationId xmlns:a16="http://schemas.microsoft.com/office/drawing/2014/main" id="{77FD7882-06C8-4A71-98A8-B206EBF214D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9083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o vietos rezervavimo ženklas 8">
            <a:extLst>
              <a:ext uri="{FF2B5EF4-FFF2-40B4-BE49-F238E27FC236}">
                <a16:creationId xmlns:a16="http://schemas.microsoft.com/office/drawing/2014/main" id="{C2F182F2-49E3-4092-AEA2-8E3C04C77F9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48180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Education structure _L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25" y="355058"/>
            <a:ext cx="4786949" cy="614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168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12807091-DA7D-49CB-88D0-9B32197F7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00" y="124825"/>
            <a:ext cx="9345182" cy="6608351"/>
          </a:xfrm>
        </p:spPr>
      </p:pic>
    </p:spTree>
    <p:extLst>
      <p:ext uri="{BB962C8B-B14F-4D97-AF65-F5344CB8AC3E}">
        <p14:creationId xmlns:p14="http://schemas.microsoft.com/office/powerpoint/2010/main" val="2227026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2901C3BC-9003-43D3-BDF7-DB8345B1A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52" y="698113"/>
            <a:ext cx="10826496" cy="546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0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veikslėlio vietos rezervavimo ženklas 11">
            <a:extLst>
              <a:ext uri="{FF2B5EF4-FFF2-40B4-BE49-F238E27FC236}">
                <a16:creationId xmlns:a16="http://schemas.microsoft.com/office/drawing/2014/main" id="{E67287A6-741F-48A9-AC56-5E0A6D7748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9717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o vietos rezervavimo ženklas 3">
            <a:extLst>
              <a:ext uri="{FF2B5EF4-FFF2-40B4-BE49-F238E27FC236}">
                <a16:creationId xmlns:a16="http://schemas.microsoft.com/office/drawing/2014/main" id="{BAB0A6B9-FCD9-4F75-BEA8-30BD6193E44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19570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80" y="831"/>
            <a:ext cx="4294825" cy="6442238"/>
          </a:xfrm>
          <a:prstGeom prst="rect">
            <a:avLst/>
          </a:prstGeom>
        </p:spPr>
      </p:pic>
      <p:pic>
        <p:nvPicPr>
          <p:cNvPr id="9" name="Picture 8" descr="footeri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1" y="6080765"/>
            <a:ext cx="10972800" cy="777239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09601" y="981916"/>
            <a:ext cx="6857612" cy="438253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109728" tIns="54864" rIns="109728" bIns="54864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indent="-411480" algn="l">
              <a:lnSpc>
                <a:spcPct val="150000"/>
              </a:lnSpc>
              <a:buClr>
                <a:srgbClr val="34A096"/>
              </a:buClr>
              <a:buFont typeface="Arial" panose="020B0604020202020204" pitchFamily="34" charset="0"/>
              <a:buChar char="•"/>
            </a:pPr>
            <a:r>
              <a:rPr lang="en-GB" sz="1600" b="1" i="1" dirty="0">
                <a:solidFill>
                  <a:srgbClr val="58585A"/>
                </a:solidFill>
                <a:latin typeface="Helvetica" pitchFamily="34" charset="0"/>
                <a:ea typeface="Verdana" pitchFamily="34" charset="0"/>
                <a:cs typeface="Helvetica" pitchFamily="34" charset="0"/>
              </a:rPr>
              <a:t>Software Systems </a:t>
            </a:r>
            <a:endParaRPr lang="lt-LT" sz="1600" b="1" i="1" dirty="0">
              <a:solidFill>
                <a:srgbClr val="58585A"/>
              </a:solidFill>
              <a:latin typeface="Helvetica" pitchFamily="34" charset="0"/>
              <a:ea typeface="Verdana" pitchFamily="34" charset="0"/>
              <a:cs typeface="Helvetica" pitchFamily="34" charset="0"/>
            </a:endParaRPr>
          </a:p>
          <a:p>
            <a:pPr marL="411480" indent="-411480" algn="l">
              <a:lnSpc>
                <a:spcPct val="150000"/>
              </a:lnSpc>
              <a:buClr>
                <a:srgbClr val="34A096"/>
              </a:buClr>
              <a:buFont typeface="Arial" panose="020B0604020202020204" pitchFamily="34" charset="0"/>
              <a:buChar char="•"/>
            </a:pPr>
            <a:r>
              <a:rPr lang="en-GB" sz="1600" b="1" i="1" dirty="0">
                <a:solidFill>
                  <a:srgbClr val="58585A"/>
                </a:solidFill>
                <a:latin typeface="Helvetica" pitchFamily="34" charset="0"/>
                <a:ea typeface="Verdana" pitchFamily="34" charset="0"/>
                <a:cs typeface="Helvetica" pitchFamily="34" charset="0"/>
              </a:rPr>
              <a:t>Cyber Systems and Security </a:t>
            </a:r>
            <a:endParaRPr lang="lt-LT" sz="1600" b="1" i="1" dirty="0">
              <a:solidFill>
                <a:srgbClr val="58585A"/>
              </a:solidFill>
              <a:latin typeface="Helvetica" pitchFamily="34" charset="0"/>
              <a:ea typeface="Verdana" pitchFamily="34" charset="0"/>
              <a:cs typeface="Helvetica" pitchFamily="34" charset="0"/>
            </a:endParaRPr>
          </a:p>
          <a:p>
            <a:pPr marL="411480" indent="-411480" algn="l">
              <a:lnSpc>
                <a:spcPct val="150000"/>
              </a:lnSpc>
              <a:buClr>
                <a:srgbClr val="34A096"/>
              </a:buClr>
              <a:buFont typeface="Arial" panose="020B0604020202020204" pitchFamily="34" charset="0"/>
              <a:buChar char="•"/>
            </a:pPr>
            <a:r>
              <a:rPr lang="en-GB" sz="1600" b="1" i="1" dirty="0">
                <a:solidFill>
                  <a:srgbClr val="58585A"/>
                </a:solidFill>
                <a:latin typeface="Helvetica" pitchFamily="34" charset="0"/>
                <a:ea typeface="Verdana" pitchFamily="34" charset="0"/>
                <a:cs typeface="Helvetica" pitchFamily="34" charset="0"/>
              </a:rPr>
              <a:t>Financial  Technology </a:t>
            </a:r>
            <a:endParaRPr lang="lt-LT" sz="1600" b="1" i="1" dirty="0">
              <a:solidFill>
                <a:srgbClr val="58585A"/>
              </a:solidFill>
              <a:latin typeface="Helvetica" pitchFamily="34" charset="0"/>
              <a:ea typeface="Verdana" pitchFamily="34" charset="0"/>
              <a:cs typeface="Helvetica" pitchFamily="34" charset="0"/>
            </a:endParaRPr>
          </a:p>
          <a:p>
            <a:pPr marL="411480" indent="-411480" algn="l">
              <a:lnSpc>
                <a:spcPct val="150000"/>
              </a:lnSpc>
              <a:buClr>
                <a:srgbClr val="34A096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8585A"/>
                </a:solidFill>
                <a:latin typeface="Helvetica" pitchFamily="34" charset="0"/>
                <a:ea typeface="Verdana" pitchFamily="34" charset="0"/>
                <a:cs typeface="Helvetica" pitchFamily="34" charset="0"/>
              </a:rPr>
              <a:t>Multimedia Technology</a:t>
            </a:r>
          </a:p>
          <a:p>
            <a:pPr marL="411480" indent="-411480" algn="l">
              <a:lnSpc>
                <a:spcPct val="150000"/>
              </a:lnSpc>
              <a:buClr>
                <a:srgbClr val="34A096"/>
              </a:buClr>
              <a:buFont typeface="Arial" panose="020B0604020202020204" pitchFamily="34" charset="0"/>
              <a:buChar char="•"/>
            </a:pPr>
            <a:r>
              <a:rPr lang="en-GB" sz="1600" b="1" i="1" dirty="0">
                <a:solidFill>
                  <a:srgbClr val="58585A"/>
                </a:solidFill>
                <a:latin typeface="Helvetica" pitchFamily="34" charset="0"/>
                <a:ea typeface="Verdana" pitchFamily="34" charset="0"/>
                <a:cs typeface="Helvetica" pitchFamily="34" charset="0"/>
              </a:rPr>
              <a:t>Automation  </a:t>
            </a:r>
            <a:r>
              <a:rPr lang="en-US" sz="1600" b="1" i="1" dirty="0">
                <a:solidFill>
                  <a:srgbClr val="58585A"/>
                </a:solidFill>
                <a:latin typeface="Helvetica" pitchFamily="34" charset="0"/>
                <a:ea typeface="Verdana" pitchFamily="34" charset="0"/>
                <a:cs typeface="Helvetica" pitchFamily="34" charset="0"/>
              </a:rPr>
              <a:t>and</a:t>
            </a:r>
            <a:r>
              <a:rPr lang="lt-LT" sz="1600" b="1" i="1" dirty="0">
                <a:solidFill>
                  <a:srgbClr val="58585A"/>
                </a:solidFill>
                <a:latin typeface="Helvetica" pitchFamily="34" charset="0"/>
                <a:ea typeface="Verdana" pitchFamily="34" charset="0"/>
                <a:cs typeface="Helvetica" pitchFamily="34" charset="0"/>
              </a:rPr>
              <a:t> </a:t>
            </a:r>
            <a:r>
              <a:rPr lang="en-US" sz="1600" b="1" i="1" dirty="0">
                <a:solidFill>
                  <a:srgbClr val="58585A"/>
                </a:solidFill>
                <a:latin typeface="Helvetica" pitchFamily="34" charset="0"/>
                <a:ea typeface="Verdana" pitchFamily="34" charset="0"/>
                <a:cs typeface="Helvetica" pitchFamily="34" charset="0"/>
              </a:rPr>
              <a:t>Robotics</a:t>
            </a:r>
            <a:endParaRPr lang="lt-LT" sz="1600" b="1" i="1" dirty="0">
              <a:solidFill>
                <a:srgbClr val="58585A"/>
              </a:solidFill>
              <a:latin typeface="Helvetica" pitchFamily="34" charset="0"/>
              <a:ea typeface="Verdana" pitchFamily="34" charset="0"/>
              <a:cs typeface="Helvetica" pitchFamily="34" charset="0"/>
            </a:endParaRPr>
          </a:p>
          <a:p>
            <a:pPr marL="411480" indent="-411480" algn="l">
              <a:lnSpc>
                <a:spcPct val="150000"/>
              </a:lnSpc>
              <a:buClr>
                <a:srgbClr val="34A096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8585A"/>
                </a:solidFill>
                <a:latin typeface="Helvetica" pitchFamily="34" charset="0"/>
                <a:ea typeface="Verdana" pitchFamily="34" charset="0"/>
                <a:cs typeface="Helvetica" pitchFamily="34" charset="0"/>
              </a:rPr>
              <a:t>Industrial</a:t>
            </a:r>
            <a:r>
              <a:rPr lang="lt-LT" sz="1600" dirty="0">
                <a:solidFill>
                  <a:srgbClr val="58585A"/>
                </a:solidFill>
                <a:latin typeface="Helvetica" pitchFamily="34" charset="0"/>
                <a:ea typeface="Verdana" pitchFamily="34" charset="0"/>
                <a:cs typeface="Helvetica" pitchFamily="34" charset="0"/>
              </a:rPr>
              <a:t> Design </a:t>
            </a:r>
            <a:r>
              <a:rPr lang="en-US" sz="1600" dirty="0">
                <a:solidFill>
                  <a:srgbClr val="58585A"/>
                </a:solidFill>
                <a:latin typeface="Helvetica" pitchFamily="34" charset="0"/>
                <a:ea typeface="Verdana" pitchFamily="34" charset="0"/>
                <a:cs typeface="Helvetica" pitchFamily="34" charset="0"/>
              </a:rPr>
              <a:t>Engineering</a:t>
            </a:r>
            <a:endParaRPr lang="lt-LT" sz="1600" dirty="0">
              <a:solidFill>
                <a:srgbClr val="58585A"/>
              </a:solidFill>
              <a:latin typeface="Helvetica" pitchFamily="34" charset="0"/>
              <a:ea typeface="Verdana" pitchFamily="34" charset="0"/>
              <a:cs typeface="Helvetica" pitchFamily="34" charset="0"/>
            </a:endParaRPr>
          </a:p>
          <a:p>
            <a:pPr marL="411480" indent="-411480" algn="l">
              <a:lnSpc>
                <a:spcPct val="150000"/>
              </a:lnSpc>
              <a:buClr>
                <a:srgbClr val="34A096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8585A"/>
                </a:solidFill>
                <a:latin typeface="Helvetica" pitchFamily="34" charset="0"/>
                <a:ea typeface="Verdana" pitchFamily="34" charset="0"/>
                <a:cs typeface="Helvetica" pitchFamily="34" charset="0"/>
              </a:rPr>
              <a:t>Furniture manufacturing technologies</a:t>
            </a:r>
            <a:endParaRPr lang="lt-LT" sz="1600" dirty="0">
              <a:solidFill>
                <a:srgbClr val="58585A"/>
              </a:solidFill>
              <a:latin typeface="Helvetica" pitchFamily="34" charset="0"/>
              <a:ea typeface="Verdana" pitchFamily="34" charset="0"/>
              <a:cs typeface="Helvetica" pitchFamily="34" charset="0"/>
            </a:endParaRPr>
          </a:p>
          <a:p>
            <a:pPr marL="411480" indent="-411480" algn="l">
              <a:lnSpc>
                <a:spcPct val="150000"/>
              </a:lnSpc>
              <a:buClr>
                <a:srgbClr val="34A096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8585A"/>
                </a:solidFill>
                <a:latin typeface="Helvetica" pitchFamily="34" charset="0"/>
                <a:ea typeface="Verdana" pitchFamily="34" charset="0"/>
                <a:cs typeface="Helvetica" pitchFamily="34" charset="0"/>
              </a:rPr>
              <a:t>Food Technology</a:t>
            </a:r>
            <a:endParaRPr lang="lt-LT" sz="1600" dirty="0">
              <a:solidFill>
                <a:srgbClr val="58585A"/>
              </a:solidFill>
              <a:latin typeface="Helvetica" pitchFamily="34" charset="0"/>
              <a:ea typeface="Verdana" pitchFamily="34" charset="0"/>
              <a:cs typeface="Helvetica" pitchFamily="34" charset="0"/>
            </a:endParaRPr>
          </a:p>
          <a:p>
            <a:pPr marL="411480" indent="-411480" algn="l">
              <a:lnSpc>
                <a:spcPct val="150000"/>
              </a:lnSpc>
              <a:buClr>
                <a:srgbClr val="34A096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8585A"/>
                </a:solidFill>
                <a:latin typeface="Helvetica" pitchFamily="34" charset="0"/>
                <a:ea typeface="Verdana" pitchFamily="34" charset="0"/>
                <a:cs typeface="Helvetica" pitchFamily="34" charset="0"/>
              </a:rPr>
              <a:t>Gastronomy</a:t>
            </a:r>
            <a:r>
              <a:rPr lang="lt-LT" sz="1600" dirty="0">
                <a:solidFill>
                  <a:srgbClr val="58585A"/>
                </a:solidFill>
                <a:latin typeface="Helvetica" pitchFamily="34" charset="0"/>
                <a:ea typeface="Verdana" pitchFamily="34" charset="0"/>
                <a:cs typeface="Helvetica" pitchFamily="34" charset="0"/>
              </a:rPr>
              <a:t> </a:t>
            </a:r>
            <a:r>
              <a:rPr lang="en-US" sz="1600" dirty="0">
                <a:solidFill>
                  <a:srgbClr val="58585A"/>
                </a:solidFill>
                <a:latin typeface="Helvetica" pitchFamily="34" charset="0"/>
                <a:ea typeface="Verdana" pitchFamily="34" charset="0"/>
                <a:cs typeface="Helvetica" pitchFamily="34" charset="0"/>
              </a:rPr>
              <a:t>and</a:t>
            </a:r>
            <a:r>
              <a:rPr lang="lt-LT" sz="1600" dirty="0">
                <a:solidFill>
                  <a:srgbClr val="58585A"/>
                </a:solidFill>
                <a:latin typeface="Helvetica" pitchFamily="34" charset="0"/>
                <a:ea typeface="Verdana" pitchFamily="34" charset="0"/>
                <a:cs typeface="Helvetica" pitchFamily="34" charset="0"/>
              </a:rPr>
              <a:t> </a:t>
            </a:r>
            <a:r>
              <a:rPr lang="en-GB" sz="1600" dirty="0">
                <a:solidFill>
                  <a:srgbClr val="58585A"/>
                </a:solidFill>
                <a:latin typeface="Helvetica" pitchFamily="34" charset="0"/>
                <a:ea typeface="Verdana" pitchFamily="34" charset="0"/>
                <a:cs typeface="Helvetica" pitchFamily="34" charset="0"/>
              </a:rPr>
              <a:t>Catering</a:t>
            </a:r>
            <a:r>
              <a:rPr lang="lt-LT" sz="1600" dirty="0">
                <a:solidFill>
                  <a:srgbClr val="58585A"/>
                </a:solidFill>
                <a:latin typeface="Helvetica" pitchFamily="34" charset="0"/>
                <a:ea typeface="Verdana" pitchFamily="34" charset="0"/>
                <a:cs typeface="Helvetica" pitchFamily="34" charset="0"/>
              </a:rPr>
              <a:t> </a:t>
            </a:r>
            <a:r>
              <a:rPr lang="en-US" sz="1600" dirty="0">
                <a:solidFill>
                  <a:srgbClr val="58585A"/>
                </a:solidFill>
                <a:latin typeface="Helvetica" pitchFamily="34" charset="0"/>
                <a:ea typeface="Verdana" pitchFamily="34" charset="0"/>
                <a:cs typeface="Helvetica" pitchFamily="34" charset="0"/>
              </a:rPr>
              <a:t>Management</a:t>
            </a:r>
          </a:p>
          <a:p>
            <a:pPr marL="411480" indent="-411480" algn="l">
              <a:lnSpc>
                <a:spcPct val="150000"/>
              </a:lnSpc>
              <a:buClr>
                <a:srgbClr val="34A096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8585A"/>
                </a:solidFill>
                <a:latin typeface="Helvetica" pitchFamily="34" charset="0"/>
                <a:ea typeface="Verdana" pitchFamily="34" charset="0"/>
                <a:cs typeface="Helvetica" pitchFamily="34" charset="0"/>
              </a:rPr>
              <a:t>Technologies of Advertising</a:t>
            </a:r>
            <a:endParaRPr lang="lt-LT" sz="1600" dirty="0">
              <a:solidFill>
                <a:srgbClr val="58585A"/>
              </a:solidFill>
              <a:latin typeface="Helvetica" pitchFamily="34" charset="0"/>
              <a:ea typeface="Verdana" pitchFamily="34" charset="0"/>
              <a:cs typeface="Helvetica" pitchFamily="34" charset="0"/>
            </a:endParaRPr>
          </a:p>
          <a:p>
            <a:pPr marL="411480" indent="-411480" algn="l">
              <a:lnSpc>
                <a:spcPct val="150000"/>
              </a:lnSpc>
              <a:buClr>
                <a:srgbClr val="34A096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8585A"/>
                </a:solidFill>
                <a:latin typeface="Helvetica" pitchFamily="34" charset="0"/>
                <a:ea typeface="Verdana" pitchFamily="34" charset="0"/>
                <a:cs typeface="Helvetica" pitchFamily="34" charset="0"/>
              </a:rPr>
              <a:t>Geodesy</a:t>
            </a:r>
            <a:endParaRPr lang="lt-LT" sz="1600" dirty="0">
              <a:solidFill>
                <a:srgbClr val="58585A"/>
              </a:solidFill>
              <a:latin typeface="Helvetica" pitchFamily="34" charset="0"/>
              <a:ea typeface="Verdana" pitchFamily="34" charset="0"/>
              <a:cs typeface="Helvetica" pitchFamily="34" charset="0"/>
            </a:endParaRPr>
          </a:p>
          <a:p>
            <a:pPr marL="411480" indent="-411480" algn="l">
              <a:lnSpc>
                <a:spcPct val="150000"/>
              </a:lnSpc>
              <a:buClr>
                <a:srgbClr val="34A096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8585A"/>
                </a:solidFill>
                <a:latin typeface="Helvetica" pitchFamily="34" charset="0"/>
                <a:ea typeface="Verdana" pitchFamily="34" charset="0"/>
                <a:cs typeface="Helvetica" pitchFamily="34" charset="0"/>
              </a:rPr>
              <a:t>Technologies of </a:t>
            </a:r>
            <a:r>
              <a:rPr lang="en-GB" sz="1600" dirty="0" err="1">
                <a:solidFill>
                  <a:srgbClr val="58585A"/>
                </a:solidFill>
                <a:latin typeface="Helvetica" pitchFamily="34" charset="0"/>
                <a:ea typeface="Verdana" pitchFamily="34" charset="0"/>
                <a:cs typeface="Helvetica" pitchFamily="34" charset="0"/>
              </a:rPr>
              <a:t>Agro</a:t>
            </a:r>
            <a:r>
              <a:rPr lang="lt-LT" sz="1600" dirty="0">
                <a:solidFill>
                  <a:srgbClr val="58585A"/>
                </a:solidFill>
                <a:latin typeface="Helvetica" pitchFamily="34" charset="0"/>
                <a:ea typeface="Verdana" pitchFamily="34" charset="0"/>
                <a:cs typeface="Helvetica" pitchFamily="34" charset="0"/>
              </a:rPr>
              <a:t>b</a:t>
            </a:r>
            <a:r>
              <a:rPr lang="en-GB" sz="1600" dirty="0" err="1">
                <a:solidFill>
                  <a:srgbClr val="58585A"/>
                </a:solidFill>
                <a:latin typeface="Helvetica" pitchFamily="34" charset="0"/>
                <a:ea typeface="Verdana" pitchFamily="34" charset="0"/>
                <a:cs typeface="Helvetica" pitchFamily="34" charset="0"/>
              </a:rPr>
              <a:t>usiness</a:t>
            </a:r>
            <a:endParaRPr lang="en-GB" sz="1600" dirty="0">
              <a:solidFill>
                <a:srgbClr val="58585A"/>
              </a:solidFill>
              <a:latin typeface="Helvetica" pitchFamily="34" charset="0"/>
              <a:ea typeface="Verdana" pitchFamily="34" charset="0"/>
              <a:cs typeface="Helvetica" pitchFamily="34" charset="0"/>
            </a:endParaRPr>
          </a:p>
          <a:p>
            <a:pPr marL="411480" indent="-411480" algn="l">
              <a:lnSpc>
                <a:spcPct val="150000"/>
              </a:lnSpc>
              <a:buClr>
                <a:srgbClr val="34A096"/>
              </a:buClr>
              <a:buFont typeface="+mj-lt"/>
              <a:buAutoNum type="arabicPeriod"/>
            </a:pPr>
            <a:endParaRPr lang="lt-LT" sz="2160" dirty="0">
              <a:solidFill>
                <a:srgbClr val="58585A"/>
              </a:solidFill>
              <a:latin typeface="Helvetica" pitchFamily="34" charset="0"/>
              <a:ea typeface="Verdana" pitchFamily="34" charset="0"/>
              <a:cs typeface="Helvetica" pitchFamily="34" charset="0"/>
            </a:endParaRPr>
          </a:p>
          <a:p>
            <a:pPr marL="411480" indent="-411480" algn="l">
              <a:lnSpc>
                <a:spcPct val="150000"/>
              </a:lnSpc>
              <a:buClr>
                <a:srgbClr val="34A096"/>
              </a:buClr>
              <a:buFont typeface="+mj-lt"/>
              <a:buAutoNum type="arabicPeriod"/>
            </a:pPr>
            <a:endParaRPr lang="en-GB" sz="2160" dirty="0">
              <a:solidFill>
                <a:srgbClr val="58585A"/>
              </a:solidFill>
              <a:latin typeface="Helvetica" pitchFamily="34" charset="0"/>
              <a:ea typeface="Verdana" pitchFamily="34" charset="0"/>
              <a:cs typeface="Helvetica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906781" y="801682"/>
            <a:ext cx="6400798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24862" y="225525"/>
            <a:ext cx="6000749" cy="557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3360" b="1" dirty="0">
                <a:solidFill>
                  <a:srgbClr val="34A096"/>
                </a:solidFill>
                <a:latin typeface="Gotham Rounded Bold"/>
              </a:rPr>
              <a:t>Faculty of </a:t>
            </a:r>
            <a:r>
              <a:rPr lang="lt-LT" sz="3360" b="1" dirty="0">
                <a:solidFill>
                  <a:srgbClr val="34A096"/>
                </a:solidFill>
                <a:latin typeface="Gotham Rounded Bold"/>
              </a:rPr>
              <a:t>Technologies</a:t>
            </a:r>
            <a:endParaRPr lang="en-GB" sz="3360" b="1" dirty="0">
              <a:solidFill>
                <a:srgbClr val="34A096"/>
              </a:solidFill>
              <a:latin typeface="Gotham Rounded Bold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C494F7DF-1857-4E4B-A642-E7454FCAF3D8}"/>
              </a:ext>
            </a:extLst>
          </p:cNvPr>
          <p:cNvSpPr/>
          <p:nvPr/>
        </p:nvSpPr>
        <p:spPr>
          <a:xfrm>
            <a:off x="5346926" y="3015680"/>
            <a:ext cx="600074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lt-LT" sz="2400" b="1" dirty="0">
                <a:solidFill>
                  <a:srgbClr val="C00000"/>
                </a:solidFill>
                <a:latin typeface="Gotham Rounded Bold"/>
              </a:rPr>
              <a:t>+</a:t>
            </a:r>
            <a:r>
              <a:rPr lang="lt-LT" sz="2400" b="1" dirty="0" err="1">
                <a:solidFill>
                  <a:srgbClr val="C00000"/>
                </a:solidFill>
                <a:latin typeface="Gotham Rounded Bold"/>
              </a:rPr>
              <a:t>Short</a:t>
            </a:r>
            <a:r>
              <a:rPr lang="lt-LT" sz="2400" b="1" dirty="0">
                <a:solidFill>
                  <a:srgbClr val="C00000"/>
                </a:solidFill>
                <a:latin typeface="Gotham Rounded Bold"/>
              </a:rPr>
              <a:t> </a:t>
            </a:r>
            <a:r>
              <a:rPr lang="lt-LT" sz="2400" b="1" dirty="0" err="1">
                <a:solidFill>
                  <a:srgbClr val="C00000"/>
                </a:solidFill>
                <a:latin typeface="Gotham Rounded Bold"/>
              </a:rPr>
              <a:t>cycle</a:t>
            </a:r>
            <a:r>
              <a:rPr lang="lt-LT" sz="2400" b="1" dirty="0">
                <a:solidFill>
                  <a:srgbClr val="C00000"/>
                </a:solidFill>
                <a:latin typeface="Gotham Rounded Bold"/>
              </a:rPr>
              <a:t> </a:t>
            </a:r>
            <a:r>
              <a:rPr lang="lt-LT" sz="2400" b="1" dirty="0" err="1">
                <a:solidFill>
                  <a:srgbClr val="C00000"/>
                </a:solidFill>
                <a:latin typeface="Gotham Rounded Bold"/>
              </a:rPr>
              <a:t>studies</a:t>
            </a:r>
            <a:endParaRPr lang="lt-LT" sz="2400" b="1" dirty="0">
              <a:solidFill>
                <a:srgbClr val="C00000"/>
              </a:solidFill>
              <a:latin typeface="Gotham Rounded Bold"/>
            </a:endParaRPr>
          </a:p>
          <a:p>
            <a:pPr>
              <a:lnSpc>
                <a:spcPct val="90000"/>
              </a:lnSpc>
            </a:pPr>
            <a:r>
              <a:rPr lang="en-GB" sz="2400" b="1" dirty="0">
                <a:solidFill>
                  <a:srgbClr val="C00000"/>
                </a:solidFill>
                <a:latin typeface="Gotham Rounded Bold"/>
              </a:rPr>
              <a:t>Systems administration</a:t>
            </a:r>
            <a:r>
              <a:rPr lang="lt-LT" sz="2400" b="1" dirty="0">
                <a:solidFill>
                  <a:srgbClr val="C00000"/>
                </a:solidFill>
                <a:latin typeface="Gotham Rounded Bold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lt-LT" sz="2400" b="1" dirty="0">
                <a:solidFill>
                  <a:srgbClr val="C00000"/>
                </a:solidFill>
                <a:latin typeface="Gotham Rounded Bold"/>
              </a:rPr>
              <a:t>(1,5 </a:t>
            </a:r>
            <a:r>
              <a:rPr lang="lt-LT" sz="2400" b="1" dirty="0" err="1">
                <a:solidFill>
                  <a:srgbClr val="C00000"/>
                </a:solidFill>
                <a:latin typeface="Gotham Rounded Bold"/>
              </a:rPr>
              <a:t>years</a:t>
            </a:r>
            <a:r>
              <a:rPr lang="lt-LT" sz="2400" b="1" dirty="0">
                <a:solidFill>
                  <a:srgbClr val="C00000"/>
                </a:solidFill>
                <a:latin typeface="Gotham Rounded Bold"/>
              </a:rPr>
              <a:t>)</a:t>
            </a:r>
            <a:endParaRPr lang="en-GB" sz="2400" b="1" dirty="0">
              <a:solidFill>
                <a:srgbClr val="C00000"/>
              </a:solidFill>
              <a:latin typeface="Gotham Rounded Bold"/>
            </a:endParaRPr>
          </a:p>
        </p:txBody>
      </p:sp>
    </p:spTree>
    <p:extLst>
      <p:ext uri="{BB962C8B-B14F-4D97-AF65-F5344CB8AC3E}">
        <p14:creationId xmlns:p14="http://schemas.microsoft.com/office/powerpoint/2010/main" val="3437364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veikslėlio vietos rezervavimo ženklas 7">
            <a:extLst>
              <a:ext uri="{FF2B5EF4-FFF2-40B4-BE49-F238E27FC236}">
                <a16:creationId xmlns:a16="http://schemas.microsoft.com/office/drawing/2014/main" id="{370F4884-1AC7-44C2-88A9-C31910FDC1A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33441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o vietos rezervavimo ženklas 3">
            <a:extLst>
              <a:ext uri="{FF2B5EF4-FFF2-40B4-BE49-F238E27FC236}">
                <a16:creationId xmlns:a16="http://schemas.microsoft.com/office/drawing/2014/main" id="{F4698DE9-FC6C-4D39-920D-2FFF369236E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62344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6667640</TotalTime>
  <Words>136</Words>
  <Application>Microsoft Office PowerPoint</Application>
  <PresentationFormat>Широкий екран</PresentationFormat>
  <Paragraphs>30</Paragraphs>
  <Slides>12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Gotham Rounded Bold</vt:lpstr>
      <vt:lpstr>Helvetica</vt:lpstr>
      <vt:lpstr>Helvetica Neue</vt:lpstr>
      <vt:lpstr>Office Theme</vt:lpstr>
      <vt:lpstr>Kaunas University of Applied Sciences (KUAS)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Ludmila Stepura</cp:lastModifiedBy>
  <cp:revision>51</cp:revision>
  <dcterms:created xsi:type="dcterms:W3CDTF">2006-12-31T17:33:30Z</dcterms:created>
  <dcterms:modified xsi:type="dcterms:W3CDTF">2023-07-04T08:05:45Z</dcterms:modified>
</cp:coreProperties>
</file>